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E2EBA-7E0F-62FF-CFE1-79662E0AA418}" v="1253" dt="2019-11-25T02:43:50.322"/>
    <p1510:client id="{61BF9B6C-988D-4E3B-EBB5-F774C048ED1B}" v="1963" dt="2019-11-25T01:06:24.528"/>
    <p1510:client id="{78B80F8C-5F8C-4CE0-A876-CA4833541FEB}" v="15" dt="2019-11-25T02:32:11.206"/>
    <p1510:client id="{C59D1FE0-F3F5-A103-BE9B-5936938636C1}" v="2938" dt="2019-11-25T04:08:16.296"/>
    <p1510:client id="{CB390230-FD38-0CA2-15F3-F63510481192}" v="1670" dt="2019-11-25T01:44:08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7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31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58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31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2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4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ootsandblood.blogspot.com/2015/01/genealogy-do-over-week-something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uman-go-home.sv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uncanstephen.net/2018/10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dofevolution.com/another-meme-about-ken-ham-and-the-ancient-aliens-guy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d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ubblethinkdesign/3579519738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1"/>
                </a:solidFill>
              </a:rPr>
              <a:t>CPSC 481 Fall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err="1"/>
              <a:t>Stage</a:t>
            </a:r>
            <a:r>
              <a:rPr lang="tr-TR"/>
              <a:t> 4: </a:t>
            </a:r>
            <a:r>
              <a:rPr lang="tr-TR" err="1"/>
              <a:t>Hi</a:t>
            </a:r>
            <a:r>
              <a:rPr lang="tr-TR"/>
              <a:t>-fi </a:t>
            </a:r>
            <a:r>
              <a:rPr lang="tr-TR" err="1"/>
              <a:t>Prototype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Heuristic</a:t>
            </a:r>
            <a:r>
              <a:rPr lang="tr-TR"/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Design that's consistent with our green/white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  <a:p>
            <a:r>
              <a:rPr lang="en-US">
                <a:solidFill>
                  <a:schemeClr val="bg1"/>
                </a:solidFill>
              </a:rPr>
              <a:t>Use actual check image to highlight user selection and a green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that pops out and is noticeable without clashing with our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</p:txBody>
      </p:sp>
      <p:pic>
        <p:nvPicPr>
          <p:cNvPr id="7" name="Picture 7" descr="A picture containing green&#10;&#10;Description generated with very high confidence">
            <a:extLst>
              <a:ext uri="{FF2B5EF4-FFF2-40B4-BE49-F238E27FC236}">
                <a16:creationId xmlns:a16="http://schemas.microsoft.com/office/drawing/2014/main" id="{09A8A424-801A-494A-A01A-A5F44AFAF6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814" y="972608"/>
            <a:ext cx="2241873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sketches of plant images</a:t>
            </a:r>
          </a:p>
          <a:p>
            <a:r>
              <a:rPr lang="en-US">
                <a:solidFill>
                  <a:schemeClr val="bg1"/>
                </a:solidFill>
              </a:rPr>
              <a:t>No names</a:t>
            </a:r>
          </a:p>
          <a:p>
            <a:r>
              <a:rPr lang="en-US">
                <a:solidFill>
                  <a:schemeClr val="bg1"/>
                </a:solidFill>
              </a:rPr>
              <a:t>Limited text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39B45480-1E07-4869-86AF-1D1F506C8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523" y="744264"/>
            <a:ext cx="2598048" cy="5164575"/>
          </a:xfrm>
        </p:spPr>
      </p:pic>
    </p:spTree>
    <p:extLst>
      <p:ext uri="{BB962C8B-B14F-4D97-AF65-F5344CB8AC3E}">
        <p14:creationId xmlns:p14="http://schemas.microsoft.com/office/powerpoint/2010/main" val="17137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Added real photos</a:t>
            </a:r>
          </a:p>
          <a:p>
            <a:r>
              <a:rPr lang="en-US">
                <a:solidFill>
                  <a:schemeClr val="bg1"/>
                </a:solidFill>
              </a:rPr>
              <a:t>Added names</a:t>
            </a:r>
          </a:p>
          <a:p>
            <a:r>
              <a:rPr lang="en-US">
                <a:solidFill>
                  <a:schemeClr val="bg1"/>
                </a:solidFill>
              </a:rPr>
              <a:t>Actual photo </a:t>
            </a:r>
            <a:r>
              <a:rPr lang="en-US" err="1">
                <a:solidFill>
                  <a:schemeClr val="bg1"/>
                </a:solidFill>
              </a:rPr>
              <a:t>colours</a:t>
            </a:r>
            <a:r>
              <a:rPr lang="en-US">
                <a:solidFill>
                  <a:schemeClr val="bg1"/>
                </a:solidFill>
              </a:rPr>
              <a:t> blend well with our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</p:txBody>
      </p:sp>
      <p:pic>
        <p:nvPicPr>
          <p:cNvPr id="7" name="Picture 7" descr="A bunch of different types of vegetables&#10;&#10;Description generated with high confidence">
            <a:extLst>
              <a:ext uri="{FF2B5EF4-FFF2-40B4-BE49-F238E27FC236}">
                <a16:creationId xmlns:a16="http://schemas.microsoft.com/office/drawing/2014/main" id="{B495912C-2052-4CFE-BC40-CF067E59E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 far, most of the changes have been mainly cosmetic</a:t>
            </a:r>
          </a:p>
          <a:p>
            <a:r>
              <a:rPr lang="en-US">
                <a:solidFill>
                  <a:schemeClr val="bg1"/>
                </a:solidFill>
              </a:rPr>
              <a:t>Here we see one of the major upgrades from lo-fi to hi-fi prototypes</a:t>
            </a:r>
          </a:p>
          <a:p>
            <a:r>
              <a:rPr lang="en-US">
                <a:solidFill>
                  <a:schemeClr val="bg1"/>
                </a:solidFill>
              </a:rPr>
              <a:t>Virtual garden represented with a simple grid layout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9E8C6F-89C1-4C91-9A6C-95D3F179E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621" y="972608"/>
            <a:ext cx="2456260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Here, garden is represented by a more detailed, graphical virtual garden</a:t>
            </a:r>
          </a:p>
          <a:p>
            <a:r>
              <a:rPr lang="en-US">
                <a:solidFill>
                  <a:schemeClr val="bg1"/>
                </a:solidFill>
              </a:rPr>
              <a:t>More flexibility for laying our garden than grid</a:t>
            </a:r>
          </a:p>
          <a:p>
            <a:r>
              <a:rPr lang="en-US">
                <a:solidFill>
                  <a:schemeClr val="bg1"/>
                </a:solidFill>
              </a:rPr>
              <a:t>Computer generated image is more realistic than cartoony to fit our more sophisticated design scheme</a:t>
            </a:r>
          </a:p>
          <a:p>
            <a:r>
              <a:rPr lang="en-US">
                <a:solidFill>
                  <a:schemeClr val="bg1"/>
                </a:solidFill>
              </a:rPr>
              <a:t>More aesthetically pleasing and gives a sense of 3D reality</a:t>
            </a:r>
          </a:p>
        </p:txBody>
      </p:sp>
      <p:pic>
        <p:nvPicPr>
          <p:cNvPr id="7" name="Picture 7" descr="A close up of a cake&#10;&#10;Description generated with high confidence">
            <a:extLst>
              <a:ext uri="{FF2B5EF4-FFF2-40B4-BE49-F238E27FC236}">
                <a16:creationId xmlns:a16="http://schemas.microsoft.com/office/drawing/2014/main" id="{308E6B1C-454A-4F37-887F-53C4DAD6B6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Also added ability to customize layout of garden</a:t>
            </a:r>
          </a:p>
          <a:p>
            <a:r>
              <a:rPr lang="en-US">
                <a:solidFill>
                  <a:schemeClr val="bg1"/>
                </a:solidFill>
              </a:rPr>
              <a:t>Gives the user more flexibility than default sizes</a:t>
            </a:r>
          </a:p>
          <a:p>
            <a:r>
              <a:rPr lang="en-US">
                <a:solidFill>
                  <a:schemeClr val="bg1"/>
                </a:solidFill>
              </a:rPr>
              <a:t>Simple drag to re-size/re-shape</a:t>
            </a:r>
          </a:p>
          <a:p>
            <a:r>
              <a:rPr lang="en-US">
                <a:solidFill>
                  <a:schemeClr val="bg1"/>
                </a:solidFill>
              </a:rPr>
              <a:t>Not required but optional so that user unsure about garden size can go with a default setting</a:t>
            </a:r>
          </a:p>
        </p:txBody>
      </p:sp>
      <p:pic>
        <p:nvPicPr>
          <p:cNvPr id="6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A1851A-3963-471A-99E8-F8B949681A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1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homes screen</a:t>
            </a:r>
          </a:p>
          <a:p>
            <a:r>
              <a:rPr lang="en-US">
                <a:solidFill>
                  <a:schemeClr val="bg1"/>
                </a:solidFill>
              </a:rPr>
              <a:t>Displays virtual garden with menu for other features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48FFF4-C1A7-4C5D-A6A9-03E9AA40C9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433" y="972608"/>
            <a:ext cx="2474636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Major upgrades to home screen</a:t>
            </a:r>
          </a:p>
          <a:p>
            <a:r>
              <a:rPr lang="en-US">
                <a:solidFill>
                  <a:schemeClr val="bg1"/>
                </a:solidFill>
              </a:rPr>
              <a:t>Added info displays for weather forecast, upcoming tasks, and an inspiring quote of the day</a:t>
            </a:r>
          </a:p>
          <a:p>
            <a:r>
              <a:rPr lang="en-US">
                <a:solidFill>
                  <a:schemeClr val="bg1"/>
                </a:solidFill>
              </a:rPr>
              <a:t>Improved virtual garden representation</a:t>
            </a:r>
          </a:p>
          <a:p>
            <a:r>
              <a:rPr lang="en-US">
                <a:solidFill>
                  <a:schemeClr val="bg1"/>
                </a:solidFill>
              </a:rPr>
              <a:t>More information but presented in a simple way to keep things from being too cluttered</a:t>
            </a:r>
          </a:p>
        </p:txBody>
      </p:sp>
      <p:pic>
        <p:nvPicPr>
          <p:cNvPr id="6" name="Picture 7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B4E61CF6-32D5-4214-8DB5-39BBF66E4B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689" y="972608"/>
            <a:ext cx="2254123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Navigate to the different features of the app using a list of links from the menu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7014E3-243B-4861-AD85-DCB40298A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558" y="972608"/>
            <a:ext cx="2462385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Kept the menu design</a:t>
            </a:r>
          </a:p>
          <a:p>
            <a:r>
              <a:rPr lang="en-US">
                <a:solidFill>
                  <a:schemeClr val="bg1"/>
                </a:solidFill>
              </a:rPr>
              <a:t>Added Settings feature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3CE7BD-17C2-4D8C-84DF-2F2C35BD44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2330" y="644872"/>
            <a:ext cx="2625044" cy="5711227"/>
          </a:xfrm>
        </p:spPr>
      </p:pic>
    </p:spTree>
    <p:extLst>
      <p:ext uri="{BB962C8B-B14F-4D97-AF65-F5344CB8AC3E}">
        <p14:creationId xmlns:p14="http://schemas.microsoft.com/office/powerpoint/2010/main" val="30517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1069-1048-452C-AAAB-A1536EFA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Hi-fi</a:t>
            </a:r>
            <a:r>
              <a:rPr lang="en-US" kern="1200">
                <a:latin typeface="+mj-lt"/>
                <a:ea typeface="+mj-ea"/>
                <a:cs typeface="+mj-cs"/>
              </a:rPr>
              <a:t> Prototype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ACDB2BF-3778-4A46-8644-56E2425F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Please enjoy a demo of our final hi-fi prototype</a:t>
            </a:r>
          </a:p>
        </p:txBody>
      </p:sp>
      <p:pic>
        <p:nvPicPr>
          <p:cNvPr id="4" name="Picture 4" descr="A picture containing food, computer&#10;&#10;Description generated with very high confidence">
            <a:extLst>
              <a:ext uri="{FF2B5EF4-FFF2-40B4-BE49-F238E27FC236}">
                <a16:creationId xmlns:a16="http://schemas.microsoft.com/office/drawing/2014/main" id="{FF52EBB7-3699-4F7D-A391-3515B8F6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178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Journey from Lo-Fi to Hi-Fi</a:t>
            </a:r>
          </a:p>
        </p:txBody>
      </p:sp>
      <p:pic>
        <p:nvPicPr>
          <p:cNvPr id="6" name="Picture 7" descr="A picture containing indoor, table, green, sitting&#10;&#10;Description generated with very high confidence">
            <a:extLst>
              <a:ext uri="{FF2B5EF4-FFF2-40B4-BE49-F238E27FC236}">
                <a16:creationId xmlns:a16="http://schemas.microsoft.com/office/drawing/2014/main" id="{BCBA9047-45AA-4FA5-AE4A-6859B382B1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831" y="2159663"/>
            <a:ext cx="1795284" cy="3881699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BCFBE9-796A-45EA-B8B6-D38D366CF7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157" y="2160589"/>
            <a:ext cx="1785050" cy="3880773"/>
          </a:xfrm>
        </p:spPr>
      </p:pic>
      <p:pic>
        <p:nvPicPr>
          <p:cNvPr id="11" name="Picture 11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BBAAF33E-BDF0-42F7-9276-62E093346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199" y="2158074"/>
            <a:ext cx="1786312" cy="388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842D3D-FBF9-4BBA-974B-7435BF709876}"/>
              </a:ext>
            </a:extLst>
          </p:cNvPr>
          <p:cNvSpPr txBox="1"/>
          <p:nvPr/>
        </p:nvSpPr>
        <p:spPr>
          <a:xfrm>
            <a:off x="675094" y="1418202"/>
            <a:ext cx="59297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Settings, supplies suggestions, and in-app purchases not present in lo-fi, added to hi-fi</a:t>
            </a:r>
          </a:p>
        </p:txBody>
      </p:sp>
    </p:spTree>
    <p:extLst>
      <p:ext uri="{BB962C8B-B14F-4D97-AF65-F5344CB8AC3E}">
        <p14:creationId xmlns:p14="http://schemas.microsoft.com/office/powerpoint/2010/main" val="36373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385D-C29D-4E04-8A19-3FB2DDB3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Journey from Lo-Fi to Hi-Fi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40DD56-D60A-4274-8B13-086BB36E55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01" y="2160589"/>
            <a:ext cx="1969347" cy="3880772"/>
          </a:xfrm>
        </p:spPr>
      </p:pic>
      <p:pic>
        <p:nvPicPr>
          <p:cNvPr id="7" name="Picture 7" descr="A bunch of different types of food&#10;&#10;Description generated with high confidence">
            <a:extLst>
              <a:ext uri="{FF2B5EF4-FFF2-40B4-BE49-F238E27FC236}">
                <a16:creationId xmlns:a16="http://schemas.microsoft.com/office/drawing/2014/main" id="{1F010342-9B5F-4808-8EBF-2326DC0ECE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505" y="2202002"/>
            <a:ext cx="1782203" cy="3880773"/>
          </a:xfr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BD34EF9-E7BC-47BD-B911-26D65590B9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858" y="2199861"/>
            <a:ext cx="1978612" cy="3949148"/>
          </a:xfrm>
          <a:prstGeom prst="rect">
            <a:avLst/>
          </a:prstGeom>
        </p:spPr>
      </p:pic>
      <p:pic>
        <p:nvPicPr>
          <p:cNvPr id="11" name="Picture 11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F75445F-02B9-49DD-8AC5-CB2001C7B8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965" y="2158448"/>
            <a:ext cx="1832154" cy="39905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CCDA578-4A80-4E0D-9E29-6CB64002DF2A}"/>
              </a:ext>
            </a:extLst>
          </p:cNvPr>
          <p:cNvSpPr/>
          <p:nvPr/>
        </p:nvSpPr>
        <p:spPr>
          <a:xfrm>
            <a:off x="2610456" y="3793700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FA82E74-9600-4EAC-8F6B-E3D3E559EEFF}"/>
              </a:ext>
            </a:extLst>
          </p:cNvPr>
          <p:cNvSpPr/>
          <p:nvPr/>
        </p:nvSpPr>
        <p:spPr>
          <a:xfrm>
            <a:off x="7828218" y="3793698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830A1-E468-4EE6-A190-4911A7384B03}"/>
              </a:ext>
            </a:extLst>
          </p:cNvPr>
          <p:cNvSpPr txBox="1"/>
          <p:nvPr/>
        </p:nvSpPr>
        <p:spPr>
          <a:xfrm>
            <a:off x="674204" y="1427922"/>
            <a:ext cx="57415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 and design refinements for creating help posts</a:t>
            </a:r>
          </a:p>
        </p:txBody>
      </p:sp>
    </p:spTree>
    <p:extLst>
      <p:ext uri="{BB962C8B-B14F-4D97-AF65-F5344CB8AC3E}">
        <p14:creationId xmlns:p14="http://schemas.microsoft.com/office/powerpoint/2010/main" val="148812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6595-C035-471F-9CA4-BA87F8C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Journey from Lo-Fi to Hi-Fi 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D8CD48-7C71-45C0-9D60-976554DBC2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23" y="2160589"/>
            <a:ext cx="1951970" cy="3880772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415245-457E-41EC-8D7B-1D56D0470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416" y="2160589"/>
            <a:ext cx="1780219" cy="3880773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F97C9E9-468C-4701-8581-C542530C7077}"/>
              </a:ext>
            </a:extLst>
          </p:cNvPr>
          <p:cNvSpPr/>
          <p:nvPr/>
        </p:nvSpPr>
        <p:spPr>
          <a:xfrm>
            <a:off x="2571710" y="3819531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844EC8-B0D2-4472-BBCB-8F4DC3C3C0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555" y="2158448"/>
            <a:ext cx="1947585" cy="3882887"/>
          </a:xfrm>
          <a:prstGeom prst="rect">
            <a:avLst/>
          </a:prstGeom>
        </p:spPr>
      </p:pic>
      <p:pic>
        <p:nvPicPr>
          <p:cNvPr id="13" name="Picture 1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E5A374F2-3319-409F-A77F-F78C7F3053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074" y="2158448"/>
            <a:ext cx="1779440" cy="388288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67DE74-6129-463D-B23C-3B0A6D8A0667}"/>
              </a:ext>
            </a:extLst>
          </p:cNvPr>
          <p:cNvSpPr/>
          <p:nvPr/>
        </p:nvSpPr>
        <p:spPr>
          <a:xfrm>
            <a:off x="8162471" y="3819531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2569-6C90-476B-AD1C-78B693C6567E}"/>
              </a:ext>
            </a:extLst>
          </p:cNvPr>
          <p:cNvSpPr txBox="1"/>
          <p:nvPr/>
        </p:nvSpPr>
        <p:spPr>
          <a:xfrm>
            <a:off x="674204" y="1394791"/>
            <a:ext cx="7737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 and design refinements for harvesting and watering schedules</a:t>
            </a:r>
          </a:p>
        </p:txBody>
      </p:sp>
    </p:spTree>
    <p:extLst>
      <p:ext uri="{BB962C8B-B14F-4D97-AF65-F5344CB8AC3E}">
        <p14:creationId xmlns:p14="http://schemas.microsoft.com/office/powerpoint/2010/main" val="151389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2" name="Picture 12" descr="A picture containing person, man, holding, wearing&#10;&#10;Description generated with very high confidence">
            <a:extLst>
              <a:ext uri="{FF2B5EF4-FFF2-40B4-BE49-F238E27FC236}">
                <a16:creationId xmlns:a16="http://schemas.microsoft.com/office/drawing/2014/main" id="{645B3F5A-96C2-46A5-9F36-9856FEA10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5C823-7EA3-46BD-9223-8C30F0AA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Heuristic Evaluation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904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AB4F3C-01AA-41E1-AEDB-027E181D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Heuristic Evaluation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BDA-BE40-4FDD-B18D-DF3F17855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We exchanged prototypes with another team in our tutorial</a:t>
            </a:r>
          </a:p>
          <a:p>
            <a:pPr>
              <a:lnSpc>
                <a:spcPct val="90000"/>
              </a:lnSpc>
            </a:pPr>
            <a:r>
              <a:rPr lang="en-US"/>
              <a:t>They conducted a heuristic analysis of our prototype and provided us with the results</a:t>
            </a:r>
          </a:p>
          <a:p>
            <a:pPr>
              <a:lnSpc>
                <a:spcPct val="90000"/>
              </a:lnSpc>
            </a:pPr>
            <a:r>
              <a:rPr lang="en-US"/>
              <a:t>After reviewing these results, we were able to address and fix some of the issues found with our prototype</a:t>
            </a:r>
          </a:p>
          <a:p>
            <a:pPr>
              <a:lnSpc>
                <a:spcPct val="90000"/>
              </a:lnSpc>
            </a:pPr>
            <a:r>
              <a:rPr lang="en-US"/>
              <a:t>Due to time constraints, not all issues could be fixed</a:t>
            </a:r>
          </a:p>
          <a:p>
            <a:pPr>
              <a:lnSpc>
                <a:spcPct val="90000"/>
              </a:lnSpc>
            </a:pPr>
            <a:r>
              <a:rPr lang="en-US"/>
              <a:t>Need to prioritize issues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0EF085D-F71C-4A03-8268-065F13FBB4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94AE2-120C-40D9-B2A6-D3B7C9442B4B}"/>
              </a:ext>
            </a:extLst>
          </p:cNvPr>
          <p:cNvSpPr txBox="1"/>
          <p:nvPr/>
        </p:nvSpPr>
        <p:spPr>
          <a:xfrm>
            <a:off x="9493825" y="6657945"/>
            <a:ext cx="269817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6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8A4C25-D612-4BA6-8DFA-D5DDDA63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Heuristic Evaluation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188A-9594-45AB-A78F-11C1C9B5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Three categories of issue</a:t>
            </a:r>
          </a:p>
          <a:p>
            <a:r>
              <a:rPr lang="en-US" dirty="0"/>
              <a:t>Important – must be fixed before submitting prototype</a:t>
            </a:r>
          </a:p>
          <a:p>
            <a:r>
              <a:rPr lang="en-US" dirty="0"/>
              <a:t>Less important – can wait to be fixed for the final deliverable</a:t>
            </a:r>
          </a:p>
          <a:p>
            <a:r>
              <a:rPr lang="en-US" dirty="0"/>
              <a:t>Suggestions for future projects – don't need to be fixed but lessons should be learned for future designs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D5B9370-9B61-4849-886D-256A085676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6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4095-D10C-486E-B1C3-84DBC3E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2D08-6F75-4148-B493-DC6F665D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Lack of documentation</a:t>
            </a:r>
          </a:p>
          <a:p>
            <a:r>
              <a:rPr lang="en-US">
                <a:solidFill>
                  <a:schemeClr val="bg1"/>
                </a:solidFill>
              </a:rPr>
              <a:t>Other group found how to use some of the functionality unintuitive/confusing</a:t>
            </a:r>
          </a:p>
          <a:p>
            <a:r>
              <a:rPr lang="en-US">
                <a:solidFill>
                  <a:schemeClr val="bg1"/>
                </a:solidFill>
              </a:rPr>
              <a:t>To fix this, we added more text explanations to each page to explain how the user can use the functionality</a:t>
            </a:r>
          </a:p>
        </p:txBody>
      </p:sp>
      <p:pic>
        <p:nvPicPr>
          <p:cNvPr id="5" name="Picture 5" descr="A picture containing table, indoor, cake, sitting&#10;&#10;Description generated with very high confidence">
            <a:extLst>
              <a:ext uri="{FF2B5EF4-FFF2-40B4-BE49-F238E27FC236}">
                <a16:creationId xmlns:a16="http://schemas.microsoft.com/office/drawing/2014/main" id="{9C1559A9-49A2-449C-9618-F06CA748A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1423E8-B798-473F-AEFE-3296B3C54800}"/>
              </a:ext>
            </a:extLst>
          </p:cNvPr>
          <p:cNvSpPr/>
          <p:nvPr/>
        </p:nvSpPr>
        <p:spPr>
          <a:xfrm>
            <a:off x="7225776" y="1472990"/>
            <a:ext cx="2802396" cy="12217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80242-F0D7-4536-8F46-FC9C1649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FCDD-2C56-4F44-8404-8AFD950CB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Restricted Navigation</a:t>
            </a:r>
          </a:p>
          <a:p>
            <a:r>
              <a:rPr lang="en-US">
                <a:solidFill>
                  <a:schemeClr val="bg1"/>
                </a:solidFill>
              </a:rPr>
              <a:t>No easy way to jump back to the home page</a:t>
            </a:r>
          </a:p>
          <a:p>
            <a:r>
              <a:rPr lang="en-US">
                <a:solidFill>
                  <a:schemeClr val="bg1"/>
                </a:solidFill>
              </a:rPr>
              <a:t>Could take several taps of "Back" button to navigate home</a:t>
            </a:r>
          </a:p>
          <a:p>
            <a:r>
              <a:rPr lang="en-US">
                <a:solidFill>
                  <a:schemeClr val="bg1"/>
                </a:solidFill>
              </a:rPr>
              <a:t>To fix this, made the "Green Thumb" logo clickable on each page which takes user back to the home page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144D820-7DC5-4A03-9B4F-53DF6DB93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873E0-2615-407C-A712-4B69A3EF890A}"/>
              </a:ext>
            </a:extLst>
          </p:cNvPr>
          <p:cNvSpPr txBox="1"/>
          <p:nvPr/>
        </p:nvSpPr>
        <p:spPr>
          <a:xfrm>
            <a:off x="8563981" y="5672822"/>
            <a:ext cx="25539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45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07C76-C414-4E7F-A7B1-C0EE9C83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ABF8-293D-49B8-BD8D-63C16C28D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Basic virtual garden representation</a:t>
            </a:r>
          </a:p>
          <a:p>
            <a:r>
              <a:rPr lang="en-US">
                <a:solidFill>
                  <a:schemeClr val="bg1"/>
                </a:solidFill>
              </a:rPr>
              <a:t>Simple grid vs more realistic graphical representation</a:t>
            </a:r>
          </a:p>
          <a:p>
            <a:r>
              <a:rPr lang="en-US">
                <a:solidFill>
                  <a:schemeClr val="bg1"/>
                </a:solidFill>
              </a:rPr>
              <a:t>Realistic virtualization is innovative and sets out app apart from other, simpler designs</a:t>
            </a:r>
          </a:p>
        </p:txBody>
      </p:sp>
      <p:pic>
        <p:nvPicPr>
          <p:cNvPr id="5" name="Picture 5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09B77554-007E-468A-BAF8-BA9603F0E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167" y="980891"/>
            <a:ext cx="225412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7" descr="A picture containing food, computer&#10;&#10;Description generated with very high confidence">
            <a:extLst>
              <a:ext uri="{FF2B5EF4-FFF2-40B4-BE49-F238E27FC236}">
                <a16:creationId xmlns:a16="http://schemas.microsoft.com/office/drawing/2014/main" id="{39F0D398-B612-4208-B1F5-83FA360B9A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8356" y="982317"/>
            <a:ext cx="2283963" cy="49182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B1696C-5D5D-453E-8A75-9A96DEEEF1BB}"/>
              </a:ext>
            </a:extLst>
          </p:cNvPr>
          <p:cNvSpPr/>
          <p:nvPr/>
        </p:nvSpPr>
        <p:spPr>
          <a:xfrm>
            <a:off x="5821428" y="3248891"/>
            <a:ext cx="2378408" cy="1610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AC6789-7641-499D-87BA-59C700563642}"/>
              </a:ext>
            </a:extLst>
          </p:cNvPr>
          <p:cNvSpPr/>
          <p:nvPr/>
        </p:nvSpPr>
        <p:spPr>
          <a:xfrm>
            <a:off x="8781261" y="4054973"/>
            <a:ext cx="1421186" cy="1219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19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2C857-9660-444F-A6C9-6952771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7C029-E735-4DCA-B16D-275B72A88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Many of the issues identified ended up being broken/missing links in the Adobe XD project</a:t>
            </a:r>
          </a:p>
          <a:p>
            <a:r>
              <a:rPr lang="en-US">
                <a:solidFill>
                  <a:schemeClr val="bg1"/>
                </a:solidFill>
              </a:rPr>
              <a:t>Simple fixes but necessary to fix before submitting deliverable</a:t>
            </a: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3E4809-334B-49B0-A308-76DD73551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40300" y="972608"/>
            <a:ext cx="3854901" cy="4900269"/>
          </a:xfrm>
          <a:prstGeom prst="rect">
            <a:avLst/>
          </a:prstGeom>
        </p:spPr>
      </p:pic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6D4F-07C2-40BC-8E7A-45D1365344F2}"/>
              </a:ext>
            </a:extLst>
          </p:cNvPr>
          <p:cNvSpPr txBox="1"/>
          <p:nvPr/>
        </p:nvSpPr>
        <p:spPr>
          <a:xfrm>
            <a:off x="8171140" y="5672822"/>
            <a:ext cx="242406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456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Very simple and cartoony design on the lo-fi prototype start page</a:t>
            </a:r>
          </a:p>
          <a:p>
            <a:r>
              <a:rPr lang="en-US">
                <a:solidFill>
                  <a:schemeClr val="bg1"/>
                </a:solidFill>
              </a:rPr>
              <a:t>"Green Thumb" name used as a tentative app name/placeholder title</a:t>
            </a:r>
          </a:p>
          <a:p>
            <a:r>
              <a:rPr lang="en-US">
                <a:solidFill>
                  <a:schemeClr val="bg1"/>
                </a:solidFill>
              </a:rPr>
              <a:t>Two options: sign-up and log-in</a:t>
            </a:r>
          </a:p>
          <a:p>
            <a:r>
              <a:rPr lang="en-US">
                <a:solidFill>
                  <a:schemeClr val="bg1"/>
                </a:solidFill>
              </a:rPr>
              <a:t>Minimal amount of colour and design elements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770D509-9D41-4402-84AC-67C6C1404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308" y="972608"/>
            <a:ext cx="248688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81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9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1A326FE9-459C-4E44-A358-ADBEB51FCA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53B0-2D96-4D91-BE3F-F1BC359D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Less 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D8B1-2FFB-4D19-9505-678F1FDCF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Non-clickable elements on the home page</a:t>
            </a:r>
          </a:p>
          <a:p>
            <a:r>
              <a:rPr lang="en-US" dirty="0"/>
              <a:t>Lack of undo/redo</a:t>
            </a:r>
          </a:p>
          <a:p>
            <a:r>
              <a:rPr lang="en-US" dirty="0"/>
              <a:t>Would be nice to fix/implement given that the time is available but wasn't possible for this deliverable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ED06-33FD-42EB-A6A9-473F51461B57}"/>
              </a:ext>
            </a:extLst>
          </p:cNvPr>
          <p:cNvSpPr txBox="1"/>
          <p:nvPr/>
        </p:nvSpPr>
        <p:spPr>
          <a:xfrm>
            <a:off x="9622066" y="6657945"/>
            <a:ext cx="256993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8311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5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3A9942E-1A69-42DB-94D3-4F6EC1A562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45F11-88FA-446D-B169-FF64BE3F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Suggestions for 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A0E3-4DEF-4530-B4A3-6D068DEA8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include the aesthetic issues raised in the category of suggestions for future projects</a:t>
            </a:r>
          </a:p>
          <a:p>
            <a:r>
              <a:rPr lang="en-US" dirty="0"/>
              <a:t>Busy/cluttered main page</a:t>
            </a:r>
          </a:p>
          <a:p>
            <a:r>
              <a:rPr lang="en-US" dirty="0"/>
              <a:t>Distracting/overpowering background</a:t>
            </a:r>
          </a:p>
          <a:p>
            <a:r>
              <a:rPr lang="en-US" dirty="0"/>
              <a:t>While beauty is in the eye of the beholder, important to take into account broad range of tastes in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F2CC7-7F17-4B8F-8C32-98E84EDA381B}"/>
              </a:ext>
            </a:extLst>
          </p:cNvPr>
          <p:cNvSpPr txBox="1"/>
          <p:nvPr/>
        </p:nvSpPr>
        <p:spPr>
          <a:xfrm>
            <a:off x="9767939" y="6657945"/>
            <a:ext cx="242406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63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7692F1A6-7B1A-4034-8E8B-F2DDF4C16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D90CE-190E-4926-8048-129B2451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756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More sophisticated, less cartoony design on the hi-fi prototype</a:t>
            </a:r>
          </a:p>
          <a:p>
            <a:r>
              <a:rPr lang="en-US">
                <a:solidFill>
                  <a:schemeClr val="bg1"/>
                </a:solidFill>
              </a:rPr>
              <a:t>No logo image</a:t>
            </a:r>
          </a:p>
          <a:p>
            <a:r>
              <a:rPr lang="en-US">
                <a:solidFill>
                  <a:schemeClr val="bg1"/>
                </a:solidFill>
              </a:rPr>
              <a:t>Lush green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 with simple, elegant fonts</a:t>
            </a:r>
          </a:p>
          <a:p>
            <a:r>
              <a:rPr lang="en-US">
                <a:solidFill>
                  <a:schemeClr val="bg1"/>
                </a:solidFill>
              </a:rPr>
              <a:t>More options and explanation to make it seem realistic</a:t>
            </a:r>
          </a:p>
          <a:p>
            <a:r>
              <a:rPr lang="en-US">
                <a:solidFill>
                  <a:schemeClr val="bg1"/>
                </a:solidFill>
              </a:rPr>
              <a:t>Kept "Green Thumb" name as it reflects our goal of turning everyone into an expert gardener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61DDC6C-3D3D-4623-BFEA-07722BCC0E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564" y="972608"/>
            <a:ext cx="226637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No colour</a:t>
            </a:r>
          </a:p>
          <a:p>
            <a:r>
              <a:rPr lang="en-US">
                <a:solidFill>
                  <a:schemeClr val="bg1"/>
                </a:solidFill>
              </a:rPr>
              <a:t>Placeholder text</a:t>
            </a:r>
          </a:p>
          <a:p>
            <a:r>
              <a:rPr lang="en-US">
                <a:solidFill>
                  <a:schemeClr val="bg1"/>
                </a:solidFill>
              </a:rPr>
              <a:t>Cartoony font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ADC40A-0DB6-4988-A97B-16E3C6F7B5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433" y="972608"/>
            <a:ext cx="247463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Full colour</a:t>
            </a:r>
          </a:p>
          <a:p>
            <a:r>
              <a:rPr lang="en-US">
                <a:solidFill>
                  <a:schemeClr val="bg1"/>
                </a:solidFill>
              </a:rPr>
              <a:t>Consistent design with first screen</a:t>
            </a:r>
          </a:p>
          <a:p>
            <a:r>
              <a:rPr lang="en-US">
                <a:solidFill>
                  <a:schemeClr val="bg1"/>
                </a:solidFill>
              </a:rPr>
              <a:t>Real text</a:t>
            </a:r>
          </a:p>
          <a:p>
            <a:r>
              <a:rPr lang="en-US">
                <a:solidFill>
                  <a:schemeClr val="bg1"/>
                </a:solidFill>
              </a:rPr>
              <a:t>Sophisticated fonts</a:t>
            </a:r>
          </a:p>
        </p:txBody>
      </p:sp>
      <p:pic>
        <p:nvPicPr>
          <p:cNvPr id="5" name="Picture 5" descr="A picture containing table, green, sitting&#10;&#10;Description generated with very high confidence">
            <a:extLst>
              <a:ext uri="{FF2B5EF4-FFF2-40B4-BE49-F238E27FC236}">
                <a16:creationId xmlns:a16="http://schemas.microsoft.com/office/drawing/2014/main" id="{AB18EBDD-EBC2-4D0C-88F9-8BF60219E5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689" y="972608"/>
            <a:ext cx="225412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0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Cartoony map to represent idea of using smartphone location services to detect location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1C62EA-4681-43C8-9800-61115F835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57" y="972608"/>
            <a:ext cx="2511387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7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Same idea as lo-fi prototype</a:t>
            </a:r>
          </a:p>
          <a:p>
            <a:r>
              <a:rPr lang="en-US">
                <a:solidFill>
                  <a:schemeClr val="bg1"/>
                </a:solidFill>
              </a:rPr>
              <a:t>Added instructional text for realism</a:t>
            </a:r>
          </a:p>
          <a:p>
            <a:r>
              <a:rPr lang="en-US">
                <a:solidFill>
                  <a:schemeClr val="bg1"/>
                </a:solidFill>
              </a:rPr>
              <a:t>Added address bar for functionality</a:t>
            </a:r>
          </a:p>
          <a:p>
            <a:r>
              <a:rPr lang="en-US">
                <a:solidFill>
                  <a:schemeClr val="bg1"/>
                </a:solidFill>
              </a:rPr>
              <a:t>Added real Google maps image to reflect how actual apps look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4B658-12E3-4F2F-8490-8A389298AA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438" y="972608"/>
            <a:ext cx="227862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6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checklist to answer input questions</a:t>
            </a:r>
          </a:p>
          <a:p>
            <a:r>
              <a:rPr lang="en-US">
                <a:solidFill>
                  <a:schemeClr val="bg1"/>
                </a:solidFill>
              </a:rPr>
              <a:t>Again, lack of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and basic, cartoony design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2B3813-66D5-4467-9090-2056B27539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558" y="972608"/>
            <a:ext cx="2462385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09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955</Words>
  <Application>Microsoft Office PowerPoint</Application>
  <PresentationFormat>Widescreen</PresentationFormat>
  <Paragraphs>122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Stage 4: Hi-fi Prototype and Heuristic Evaluation</vt:lpstr>
      <vt:lpstr>Hi-fi Prototype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 </vt:lpstr>
      <vt:lpstr>Heuristic Evaluation Feedback</vt:lpstr>
      <vt:lpstr>Heuristic Evaluation Feedback</vt:lpstr>
      <vt:lpstr>Heuristic Evaluation Feedback</vt:lpstr>
      <vt:lpstr>Important Issues</vt:lpstr>
      <vt:lpstr>Important Issues</vt:lpstr>
      <vt:lpstr>Important Issues</vt:lpstr>
      <vt:lpstr>Important Issues</vt:lpstr>
      <vt:lpstr>Less Important Issues</vt:lpstr>
      <vt:lpstr>Suggestions for Future Projects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Jackson Wiebe</cp:lastModifiedBy>
  <cp:revision>495</cp:revision>
  <dcterms:created xsi:type="dcterms:W3CDTF">2019-11-25T00:04:02Z</dcterms:created>
  <dcterms:modified xsi:type="dcterms:W3CDTF">2019-12-02T04:38:55Z</dcterms:modified>
</cp:coreProperties>
</file>